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3"/>
  </p:notesMasterIdLst>
  <p:sldIdLst>
    <p:sldId id="256" r:id="rId3"/>
    <p:sldId id="329" r:id="rId4"/>
    <p:sldId id="318" r:id="rId5"/>
    <p:sldId id="368" r:id="rId6"/>
    <p:sldId id="319" r:id="rId7"/>
    <p:sldId id="320" r:id="rId8"/>
    <p:sldId id="321" r:id="rId9"/>
    <p:sldId id="322" r:id="rId10"/>
    <p:sldId id="323" r:id="rId11"/>
    <p:sldId id="324" r:id="rId12"/>
    <p:sldId id="328" r:id="rId13"/>
    <p:sldId id="258" r:id="rId14"/>
    <p:sldId id="317" r:id="rId15"/>
    <p:sldId id="316" r:id="rId16"/>
    <p:sldId id="261" r:id="rId17"/>
    <p:sldId id="288" r:id="rId18"/>
    <p:sldId id="327" r:id="rId19"/>
    <p:sldId id="259" r:id="rId20"/>
    <p:sldId id="262" r:id="rId21"/>
    <p:sldId id="331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332" r:id="rId33"/>
    <p:sldId id="263" r:id="rId34"/>
    <p:sldId id="264" r:id="rId35"/>
    <p:sldId id="278" r:id="rId36"/>
    <p:sldId id="280" r:id="rId37"/>
    <p:sldId id="326" r:id="rId38"/>
    <p:sldId id="364" r:id="rId39"/>
    <p:sldId id="365" r:id="rId40"/>
    <p:sldId id="366" r:id="rId41"/>
    <p:sldId id="287" r:id="rId42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2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yang" initials="c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FFFFFF"/>
    <a:srgbClr val="979997"/>
    <a:srgbClr val="2F2500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73" y="72"/>
      </p:cViewPr>
      <p:guideLst>
        <p:guide orient="horz" pos="2252"/>
        <p:guide pos="3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164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Relationship Id="rId3" Type="http://schemas.openxmlformats.org/officeDocument/2006/relationships/image" Target="../media/image12.jpe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6.xml"/><Relationship Id="rId6" Type="http://schemas.openxmlformats.org/officeDocument/2006/relationships/hyperlink" Target="https://timsong-cpp.github.io/cppwp/" TargetMode="External"/><Relationship Id="rId5" Type="http://schemas.openxmlformats.org/officeDocument/2006/relationships/tags" Target="../tags/tag95.xml"/><Relationship Id="rId4" Type="http://schemas.openxmlformats.org/officeDocument/2006/relationships/image" Target="../media/image14.jpeg"/><Relationship Id="rId3" Type="http://schemas.openxmlformats.org/officeDocument/2006/relationships/tags" Target="../tags/tag94.xml"/><Relationship Id="rId2" Type="http://schemas.openxmlformats.org/officeDocument/2006/relationships/image" Target="../media/image13.png"/><Relationship Id="rId1" Type="http://schemas.openxmlformats.org/officeDocument/2006/relationships/tags" Target="../tags/tag9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16.png"/><Relationship Id="rId1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image" Target="../media/image17.png"/><Relationship Id="rId1" Type="http://schemas.openxmlformats.org/officeDocument/2006/relationships/tags" Target="../tags/tag10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9.xml"/><Relationship Id="rId2" Type="http://schemas.openxmlformats.org/officeDocument/2006/relationships/image" Target="../media/image18.png"/><Relationship Id="rId1" Type="http://schemas.openxmlformats.org/officeDocument/2006/relationships/tags" Target="../tags/tag10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3.xml"/><Relationship Id="rId2" Type="http://schemas.openxmlformats.org/officeDocument/2006/relationships/image" Target="../media/image19.png"/><Relationship Id="rId1" Type="http://schemas.openxmlformats.org/officeDocument/2006/relationships/tags" Target="../tags/tag1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6.xml"/><Relationship Id="rId2" Type="http://schemas.openxmlformats.org/officeDocument/2006/relationships/image" Target="../media/image20.png"/><Relationship Id="rId1" Type="http://schemas.openxmlformats.org/officeDocument/2006/relationships/tags" Target="../tags/tag11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142.xml"/><Relationship Id="rId25" Type="http://schemas.openxmlformats.org/officeDocument/2006/relationships/tags" Target="../tags/tag141.xml"/><Relationship Id="rId24" Type="http://schemas.openxmlformats.org/officeDocument/2006/relationships/tags" Target="../tags/tag140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tags" Target="../tags/tag118.xml"/><Relationship Id="rId19" Type="http://schemas.openxmlformats.org/officeDocument/2006/relationships/tags" Target="../tags/tag135.xml"/><Relationship Id="rId18" Type="http://schemas.openxmlformats.org/officeDocument/2006/relationships/tags" Target="../tags/tag134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tags" Target="../tags/tag1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6.xml"/><Relationship Id="rId2" Type="http://schemas.openxmlformats.org/officeDocument/2006/relationships/image" Target="../media/image21.png"/><Relationship Id="rId1" Type="http://schemas.openxmlformats.org/officeDocument/2006/relationships/tags" Target="../tags/tag145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8.xml"/><Relationship Id="rId2" Type="http://schemas.openxmlformats.org/officeDocument/2006/relationships/image" Target="../media/image22.png"/><Relationship Id="rId1" Type="http://schemas.openxmlformats.org/officeDocument/2006/relationships/tags" Target="../tags/tag1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7.xml"/><Relationship Id="rId4" Type="http://schemas.openxmlformats.org/officeDocument/2006/relationships/image" Target="../media/image23.jpe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6.png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5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4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.xml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zh-CN" sz="4400" dirty="0"/>
              <a:t>Object Oriented Programming</a:t>
            </a:r>
            <a:r>
              <a:rPr lang="en-US" altLang="zh-CN" sz="4400" dirty="0"/>
              <a:t>—C++</a:t>
            </a:r>
            <a:br>
              <a:rPr lang="zh-CN" altLang="zh-CN" sz="4800" dirty="0"/>
            </a:br>
            <a:r>
              <a:rPr lang="en-US" altLang="zh-CN" sz="4800" dirty="0"/>
              <a:t>Lecture 1:  </a:t>
            </a:r>
            <a:r>
              <a:rPr lang="zh-CN" altLang="zh-CN" sz="4800" dirty="0"/>
              <a:t>Introduction</a:t>
            </a:r>
            <a:endParaRPr lang="zh-CN" altLang="zh-CN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5455" y="996950"/>
            <a:ext cx="6972300" cy="299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T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he compilation can split into 4 stages: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-P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reprocessing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-C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ompilation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-As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sembly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-L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inking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The 4 Stages of C Compilation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4234180" y="2030730"/>
            <a:ext cx="7673340" cy="42989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>
                <a:latin typeface="方正粗金陵简体" panose="02000000000000000000" charset="-122"/>
                <a:ea typeface="方正粗金陵简体" panose="02000000000000000000" charset="-122"/>
              </a:rPr>
              <a:t>About this course</a:t>
            </a:r>
            <a:endParaRPr lang="en-US" sz="40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70535" y="825500"/>
            <a:ext cx="11374120" cy="5076825"/>
          </a:xfrm>
        </p:spPr>
        <p:txBody>
          <a:bodyPr>
            <a:noAutofit/>
          </a:bodyPr>
          <a:lstStyle/>
          <a:p>
            <a:pPr marL="0" indent="457200">
              <a:lnSpc>
                <a:spcPct val="150000"/>
              </a:lnSpc>
              <a:buNone/>
            </a:pPr>
            <a:r>
              <a:rPr lang="zh-CN" altLang="en-US" sz="3200">
                <a:latin typeface="方正粗金陵简体" panose="02000000000000000000" charset="-122"/>
                <a:ea typeface="方正粗金陵简体" panose="02000000000000000000" charset="-122"/>
                <a:sym typeface="+mn-ea"/>
              </a:rPr>
              <a:t>- Exposure to standard c++ syntax and norms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3200">
                <a:latin typeface="方正粗金陵简体" panose="02000000000000000000" charset="-122"/>
                <a:ea typeface="方正粗金陵简体" panose="02000000000000000000" charset="-122"/>
                <a:sym typeface="+mn-ea"/>
              </a:rPr>
              <a:t>- Learn </a:t>
            </a:r>
            <a:r>
              <a:rPr lang="en-US" altLang="zh-CN" sz="3200">
                <a:latin typeface="方正粗金陵简体" panose="02000000000000000000" charset="-122"/>
                <a:ea typeface="方正粗金陵简体" panose="02000000000000000000" charset="-122"/>
                <a:sym typeface="+mn-ea"/>
              </a:rPr>
              <a:t>key features of object oriented programming (OOP)</a:t>
            </a:r>
            <a:endParaRPr lang="en-US" altLang="zh-CN" sz="320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3200">
                <a:latin typeface="方正粗金陵简体" panose="02000000000000000000" charset="-122"/>
                <a:ea typeface="方正粗金陵简体" panose="02000000000000000000" charset="-122"/>
                <a:sym typeface="+mn-ea"/>
              </a:rPr>
              <a:t>- Gain familiarity with powerful features of the stl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- Practice using industry standard coding tools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such as ssh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 and VSCode</a:t>
            </a:r>
            <a:endParaRPr lang="en-US" altLang="zh-CN" sz="320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Purpose of this course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5760"/>
            <a:ext cx="10969200" cy="4759200"/>
          </a:xfrm>
        </p:spPr>
        <p:txBody>
          <a:bodyPr/>
          <a:lstStyle/>
          <a:p>
            <a:r>
              <a:rPr lang="en-US" altLang="zh-CN" dirty="0"/>
              <a:t>Lecturer</a:t>
            </a:r>
            <a:endParaRPr lang="en-US" altLang="zh-CN" dirty="0"/>
          </a:p>
          <a:p>
            <a:pPr lvl="1"/>
            <a:r>
              <a:rPr lang="en-US" altLang="zh-CN" dirty="0"/>
              <a:t>Prof. / Dr. </a:t>
            </a:r>
            <a:r>
              <a:rPr lang="en-US" altLang="zh-CN" dirty="0" err="1"/>
              <a:t>Qijun</a:t>
            </a:r>
            <a:r>
              <a:rPr lang="en-US" altLang="zh-CN" dirty="0"/>
              <a:t> Zhao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Teaching assistants</a:t>
            </a:r>
            <a:endParaRPr lang="en-US" altLang="zh-CN" dirty="0"/>
          </a:p>
          <a:p>
            <a:pPr lvl="1"/>
            <a:r>
              <a:rPr lang="en-US" altLang="zh-CN" dirty="0" err="1"/>
              <a:t>Yangqianqian</a:t>
            </a:r>
            <a:r>
              <a:rPr lang="en-US" altLang="zh-CN" dirty="0"/>
              <a:t> Chen, A </a:t>
            </a:r>
            <a:r>
              <a:rPr lang="en-US" altLang="zh-CN" dirty="0"/>
              <a:t>senior under</a:t>
            </a:r>
            <a:r>
              <a:rPr lang="en-US" altLang="zh-CN" dirty="0">
                <a:sym typeface="+mn-ea"/>
              </a:rPr>
              <a:t>graduate student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Teaching team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Course Overview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805305" y="705520"/>
          <a:ext cx="10131425" cy="556625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04340"/>
                <a:gridCol w="1567180"/>
                <a:gridCol w="3000375"/>
                <a:gridCol w="2251075"/>
              </a:tblGrid>
              <a:tr h="3022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日期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理论课主题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内容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</a:tr>
              <a:tr h="338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1（校历第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2月2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7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Introduction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Introduction of C++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</a:tr>
              <a:tr h="33088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2（校历第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2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3月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6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Types, 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Initialization and References</a:t>
                      </a:r>
                      <a:endParaRPr lang="en-US" altLang="zh-C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Streams</a:t>
                      </a:r>
                      <a:endParaRPr lang="en-US" altLang="zh-C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Containers and </a:t>
                      </a: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Iterators</a:t>
                      </a:r>
                      <a:endParaRPr lang="en-US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Features of C++</a:t>
                      </a:r>
                      <a:endParaRPr lang="en-US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</a:tr>
              <a:tr h="32332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3（校历第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3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3月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13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  <a:tc vMerge="1">
                  <a:tcPr marL="12700" marR="12700" marT="12700" anchor="ctr"/>
                </a:tc>
                <a:tc vMerge="1">
                  <a:tcPr marL="12700" marR="12700" marT="12700" anchor="ctr"/>
                </a:tc>
              </a:tr>
              <a:tr h="32035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4（校历第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4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3月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20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 vMerge="1">
                  <a:tcPr marL="12700" marR="12700" marT="12700" anchor="ctr"/>
                </a:tc>
                <a:tc vMerge="1">
                  <a:tcPr marL="12700" marR="12700" marT="12700" anchor="ctr"/>
                </a:tc>
              </a:tr>
              <a:tr h="28977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5（校历第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5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3月2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7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Quiz I </a:t>
                      </a:r>
                      <a:r>
                        <a:rPr lang="en-US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&amp; Mid-</a:t>
                      </a: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T</a:t>
                      </a:r>
                      <a:r>
                        <a:rPr lang="en-US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erm </a:t>
                      </a: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R</a:t>
                      </a:r>
                      <a:r>
                        <a:rPr lang="en-US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eview</a:t>
                      </a:r>
                      <a:endParaRPr lang="en-US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marL="12700" marR="12700" marT="12700" anchor="ctr"/>
                </a:tc>
              </a:tr>
              <a:tr h="3022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6（校历第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6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4月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3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 rowSpan="5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Classes Concepts</a:t>
                      </a:r>
                      <a:endParaRPr lang="en-US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Inheritance</a:t>
                      </a:r>
                      <a:endParaRPr lang="en-US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Polymorphism</a:t>
                      </a:r>
                      <a:endParaRPr lang="en-US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Operator Overloading</a:t>
                      </a:r>
                      <a:endParaRPr lang="en-US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 rowSpan="6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Object Oriented Programming (OOP)</a:t>
                      </a:r>
                      <a:endParaRPr lang="en-US" altLang="zh-C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</a:tr>
              <a:tr h="27463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7（校历第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7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4月1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0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marL="12700" marR="12700" marT="12700" anchor="ctr"/>
                </a:tc>
                <a:tc vMerge="1">
                  <a:tcPr marL="12700" marR="12700" marT="12700" anchor="ctr"/>
                </a:tc>
              </a:tr>
              <a:tr h="22563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8（校历第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8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4月1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7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 vMerge="1">
                  <a:tcPr marL="12700" marR="12700" marT="12700" anchor="ctr"/>
                </a:tc>
                <a:tc vMerge="1">
                  <a:tcPr marL="12700" marR="12700" marT="12700" anchor="ctr"/>
                </a:tc>
              </a:tr>
              <a:tr h="33845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9（校历第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9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4月2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4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marL="12700" marR="12700" marT="12700" anchor="ctr"/>
                </a:tc>
                <a:tc vMerge="1">
                  <a:tcPr marL="12700" marR="12700" marT="12700" anchor="ctr"/>
                </a:tc>
              </a:tr>
              <a:tr h="338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10（校历第1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0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5月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 vMerge="1">
                  <a:tcPr marL="12700" marR="12700" marT="12700" anchor="ctr"/>
                </a:tc>
                <a:tc vMerge="1">
                  <a:tcPr marL="12700" marR="12700" marT="12700" anchor="ctr"/>
                </a:tc>
              </a:tr>
              <a:tr h="3022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11（校历第1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5月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8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Quiz II</a:t>
                      </a:r>
                      <a:endParaRPr lang="en-US" altLang="zh-C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marL="12700" marR="12700" marT="12700" anchor="ctr"/>
                </a:tc>
              </a:tr>
              <a:tr h="3378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12（校历第1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2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5月1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5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Modern C++ with OOP</a:t>
                      </a:r>
                      <a:endParaRPr lang="en-US" altLang="zh-C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Advanced Features of C++</a:t>
                      </a:r>
                      <a:endParaRPr lang="en-US" altLang="zh-C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</a:tr>
              <a:tr h="338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13（校历第1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3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5月2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2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marL="12700" marR="12700" marT="12700" anchor="ctr"/>
                </a:tc>
                <a:tc vMerge="1">
                  <a:tcPr marL="12700" marR="12700" marT="12700" anchor="ctr"/>
                </a:tc>
              </a:tr>
              <a:tr h="338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14（校历第1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4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5月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29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Project Reporting</a:t>
                      </a:r>
                      <a:endParaRPr lang="en-US" altLang="zh-C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/>
                </a:tc>
              </a:tr>
              <a:tr h="338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15（校历第1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5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6月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5</a:t>
                      </a:r>
                      <a:r>
                        <a:rPr 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marL="12700" marR="12700" marT="127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8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6</a:t>
                      </a:r>
                      <a:r>
                        <a:rPr lang="zh-CN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（校历第1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6</a:t>
                      </a:r>
                      <a:r>
                        <a:rPr lang="zh-CN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周）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6</a:t>
                      </a:r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月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12</a:t>
                      </a:r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</a:rPr>
                        <a:t>Final Review</a:t>
                      </a:r>
                      <a:endParaRPr lang="en-US" altLang="zh-C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 vMerge="1">
                  <a:tcPr marL="12700" marR="12700" marT="1270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88390" y="6222365"/>
            <a:ext cx="10015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dirty="0"/>
              <a:t>Acknowledgement: Materials of this course are mainly adapted from CS106L @ Stanford.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Course Grade Composition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260985" y="2291715"/>
          <a:ext cx="7406640" cy="291084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703320"/>
                <a:gridCol w="3703320"/>
              </a:tblGrid>
              <a:tr h="5219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Attendance &amp; On-class Performance</a:t>
                      </a:r>
                      <a:endParaRPr lang="en-US" altLang="zh-CN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10% 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  <a:tr h="5219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Assignment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20%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  <a:tr h="5219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Quiz I 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20%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  <a:tr h="5219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Quiz II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20% 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  <a:tr h="5219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Final Exam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30%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33460" y="1189990"/>
            <a:ext cx="2676525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Reader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32125" y="1024255"/>
            <a:ext cx="2828925" cy="3548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5" name="图片 124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62040" y="1024255"/>
            <a:ext cx="2623185" cy="35483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8" name="内容占位符 7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96620" y="4891405"/>
            <a:ext cx="9888220" cy="16116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https://en.cppreference.com/w/</a:t>
            </a:r>
            <a:endParaRPr lang="en-US" altLang="zh-CN" dirty="0"/>
          </a:p>
          <a:p>
            <a:pPr lvl="1"/>
            <a:r>
              <a:rPr lang="en-US" altLang="zh-CN" dirty="0"/>
              <a:t>https://github.com/federico-busato/Modern-CPP-Programming</a:t>
            </a:r>
            <a:endParaRPr lang="en-US" altLang="zh-CN" dirty="0"/>
          </a:p>
          <a:p>
            <a:pPr lvl="1"/>
            <a:r>
              <a:rPr lang="en-US" altLang="zh-CN" dirty="0"/>
              <a:t>https://timsong-cpp.github.io/cppwp/</a:t>
            </a:r>
            <a:endParaRPr lang="en-US" altLang="zh-CN" dirty="0">
              <a:hlinkClick r:id="rId6"/>
            </a:endParaRPr>
          </a:p>
          <a:p>
            <a:pPr lvl="1"/>
            <a:r>
              <a:rPr lang="zh-CN" altLang="en-US">
                <a:sym typeface="+mn-ea"/>
              </a:rPr>
              <a:t>https://stackoverflow.com/questions/388242/the-definitive-c-book-guide-and-list</a:t>
            </a:r>
            <a:endParaRPr lang="zh-CN" altLang="en-US" dirty="0"/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latin typeface="方正粗金陵简体" panose="02000000000000000000" charset="-122"/>
                <a:ea typeface="方正粗金陵简体" panose="02000000000000000000" charset="-122"/>
              </a:rPr>
              <a:t>Why</a:t>
            </a:r>
            <a:r>
              <a:rPr lang="zh-CN" altLang="en-US" sz="4000" dirty="0">
                <a:latin typeface="方正粗金陵简体" panose="02000000000000000000" charset="-122"/>
                <a:ea typeface="方正粗金陵简体" panose="02000000000000000000" charset="-122"/>
              </a:rPr>
              <a:t> C++?</a:t>
            </a:r>
            <a:endParaRPr lang="en-US" altLang="zh-CN" sz="4000" dirty="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Why C++?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25040" y="941070"/>
            <a:ext cx="85439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C++ is still a very popular language！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8304" y="592709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latin typeface="Times New Roman" panose="02020503050405090304" charset="0"/>
                <a:cs typeface="Times New Roman" panose="02020503050405090304" charset="0"/>
              </a:rPr>
              <a:t>Tiobe Index：</a:t>
            </a:r>
            <a:r>
              <a:rPr lang="en-US" altLang="zh-CN" sz="2000" dirty="0"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i="1" dirty="0">
                <a:latin typeface="Times New Roman" panose="02020503050405090304" charset="0"/>
                <a:cs typeface="Times New Roman" panose="02020503050405090304" charset="0"/>
              </a:rPr>
              <a:t>https://www.tiobe.com/tiobe-index/</a:t>
            </a:r>
            <a:endParaRPr lang="en-US" altLang="zh-CN" sz="2000" i="1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pic>
        <p:nvPicPr>
          <p:cNvPr id="2" name="图片 1" descr="截屏2025-02-22 21.52.06"/>
          <p:cNvPicPr>
            <a:picLocks noChangeAspect="1"/>
          </p:cNvPicPr>
          <p:nvPr/>
        </p:nvPicPr>
        <p:blipFill>
          <a:blip r:embed="rId1"/>
          <a:srcRect l="1375" t="1679" r="9979" b="2013"/>
          <a:stretch>
            <a:fillRect/>
          </a:stretch>
        </p:blipFill>
        <p:spPr>
          <a:xfrm>
            <a:off x="1524635" y="1698625"/>
            <a:ext cx="9142095" cy="4189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13840" y="2399665"/>
            <a:ext cx="9152890" cy="381635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Why C++?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765" y="2011680"/>
            <a:ext cx="4716780" cy="3867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27250" y="1501775"/>
            <a:ext cx="18554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FAST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8086725" y="2106295"/>
          <a:ext cx="335407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4070"/>
              </a:tblGrid>
              <a:tr h="2641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Ruby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Javascript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Python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Java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C++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  <a:alpha val="65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C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Assembly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  <a:alpha val="89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Machine Code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" name="直接箭头连接符 9"/>
          <p:cNvCxnSpPr/>
          <p:nvPr/>
        </p:nvCxnSpPr>
        <p:spPr>
          <a:xfrm flipV="1">
            <a:off x="7762240" y="2189480"/>
            <a:ext cx="0" cy="2026920"/>
          </a:xfrm>
          <a:prstGeom prst="straightConnector1">
            <a:avLst/>
          </a:prstGeom>
          <a:ln w="79375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463030" y="3014345"/>
            <a:ext cx="10337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High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Level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cxnSp>
        <p:nvCxnSpPr>
          <p:cNvPr id="12" name="直接箭头连接符 11"/>
          <p:cNvCxnSpPr/>
          <p:nvPr>
            <p:custDataLst>
              <p:tags r:id="rId4"/>
            </p:custDataLst>
          </p:nvPr>
        </p:nvCxnSpPr>
        <p:spPr>
          <a:xfrm>
            <a:off x="7762240" y="4549775"/>
            <a:ext cx="0" cy="1145540"/>
          </a:xfrm>
          <a:prstGeom prst="straightConnector1">
            <a:avLst/>
          </a:prstGeom>
          <a:ln w="79375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6463030" y="4549775"/>
            <a:ext cx="10337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Low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Level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300" y="5787390"/>
            <a:ext cx="6169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Influenced by compiler, hardware, 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os 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……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>
                <a:latin typeface="方正粗金陵简体" panose="02000000000000000000" charset="-122"/>
                <a:ea typeface="方正粗金陵简体" panose="02000000000000000000" charset="-122"/>
              </a:rPr>
              <a:t>Something you should already know</a:t>
            </a:r>
            <a:endParaRPr lang="en-US" sz="40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latin typeface="方正粗金陵简体" panose="02000000000000000000" charset="-122"/>
                <a:ea typeface="方正粗金陵简体" panose="02000000000000000000" charset="-122"/>
              </a:rPr>
              <a:t>History and Design Philosophy of C++</a:t>
            </a:r>
            <a:endParaRPr lang="en-US" altLang="zh-CN" sz="4000" dirty="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C++ History: Assembly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626870"/>
            <a:ext cx="10968990" cy="44850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Unbelievably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simple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 instructions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Extremely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fast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 (when well-written)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Complete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control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 over your program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endParaRPr lang="zh-CN" altLang="en-US" sz="2800" b="1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 b="1">
                <a:latin typeface="方正粗金陵简体" panose="02000000000000000000" charset="-122"/>
                <a:ea typeface="方正粗金陵简体" panose="02000000000000000000" charset="-122"/>
              </a:rPr>
              <a:t>Why don’t we always use Assembly?</a:t>
            </a:r>
            <a:endParaRPr lang="zh-CN" altLang="en-US" sz="2800" b="1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C++ History: Assembly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83444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Assembly looks like this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C++ History: Assembly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8610" y="1570355"/>
            <a:ext cx="11698605" cy="47586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Drawbacks: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A LOT of code to do simple tasks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Very hard to understand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Extremely unportable (hard to make work</a:t>
            </a:r>
            <a:r>
              <a:rPr lang="en-US" altLang="zh-CN" sz="2800"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across all systems)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C++ History: Assembly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34371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Invention of C</a:t>
            </a:r>
            <a:endParaRPr lang="zh-CN" altLang="en-US" sz="2800" b="1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Problem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: computers can only understand assembly!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Idea: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Source code can be written in a more intuitive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language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An additional program can convert it into assembly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This additional program is called a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compiler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!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Next in C++ History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1715" y="149040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- T&amp;R created C in 1972, to</a:t>
            </a:r>
            <a:r>
              <a:rPr lang="en-US" altLang="zh-CN" sz="280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o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 much praise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  <a:cs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- C made it easy to write code that was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  <a:cs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■ Fast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  <a:cs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■ Simple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  <a:cs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■ Cross-platform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  <a:cs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C++ History: Invention of C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85530" y="1412875"/>
            <a:ext cx="3393440" cy="22002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03970" y="3824605"/>
            <a:ext cx="2956560" cy="10426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Ken </a:t>
            </a:r>
            <a:r>
              <a:rPr lang="zh-CN" altLang="en-US" sz="2400" b="1">
                <a:solidFill>
                  <a:srgbClr val="00B05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T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hompson and Dennis</a:t>
            </a: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2400" b="1">
                <a:solidFill>
                  <a:srgbClr val="00B05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R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itchie, creators of the C</a:t>
            </a: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language.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C was popular because it was simple.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This was also its weakness: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No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objects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 or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classes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Difficult to write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generic code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Tedious 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when writing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large programs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C++ History: Invention of C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268730"/>
            <a:ext cx="11340465" cy="47593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In 1983, the beginnings of C++ were created by</a:t>
            </a:r>
            <a:r>
              <a:rPr lang="en-US" altLang="zh-CN" sz="2800"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endParaRPr lang="en-US" altLang="zh-CN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buNone/>
            </a:pPr>
            <a:r>
              <a:rPr lang="zh-CN" altLang="en-US" sz="2800" b="1" i="1">
                <a:latin typeface="方正粗金陵简体" panose="02000000000000000000" charset="-122"/>
                <a:ea typeface="方正粗金陵简体" panose="02000000000000000000" charset="-122"/>
              </a:rPr>
              <a:t>Bjarne Stroustrup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.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He wanted a language that was: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457200" lvl="1" indent="0">
              <a:buNone/>
            </a:pPr>
            <a:r>
              <a:rPr lang="zh-CN" altLang="en-US" sz="2485">
                <a:latin typeface="方正粗金陵简体" panose="02000000000000000000" charset="-122"/>
                <a:ea typeface="方正粗金陵简体" panose="02000000000000000000" charset="-122"/>
              </a:rPr>
              <a:t>- Fast</a:t>
            </a:r>
            <a:endParaRPr lang="zh-CN" altLang="en-US" sz="2485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457200" lvl="1" indent="0">
              <a:buNone/>
            </a:pPr>
            <a:r>
              <a:rPr lang="zh-CN" altLang="en-US" sz="2485">
                <a:latin typeface="方正粗金陵简体" panose="02000000000000000000" charset="-122"/>
                <a:ea typeface="方正粗金陵简体" panose="02000000000000000000" charset="-122"/>
              </a:rPr>
              <a:t>- Simple to use</a:t>
            </a:r>
            <a:endParaRPr lang="zh-CN" altLang="en-US" sz="2485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457200" lvl="1" indent="0">
              <a:buNone/>
            </a:pPr>
            <a:r>
              <a:rPr lang="zh-CN" altLang="en-US" sz="2485">
                <a:latin typeface="方正粗金陵简体" panose="02000000000000000000" charset="-122"/>
                <a:ea typeface="方正粗金陵简体" panose="02000000000000000000" charset="-122"/>
              </a:rPr>
              <a:t>- Cross-platform</a:t>
            </a:r>
            <a:endParaRPr lang="zh-CN" altLang="en-US" sz="2485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457200" lvl="1" indent="0">
              <a:buNone/>
            </a:pPr>
            <a:r>
              <a:rPr lang="zh-CN" altLang="en-US" sz="2485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Had high-level features</a:t>
            </a:r>
            <a:endParaRPr lang="zh-CN" altLang="en-US" sz="2485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C++ History: Welcome to C++!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7285" y="2835910"/>
            <a:ext cx="3933825" cy="2865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C++ History: Evolution of</a:t>
            </a:r>
            <a:r>
              <a:rPr lang="en-US" altLang="zh-CN"/>
              <a:t> </a:t>
            </a:r>
            <a:r>
              <a:rPr lang="zh-CN" altLang="en-US"/>
              <a:t>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40995" y="3658235"/>
            <a:ext cx="11439525" cy="0"/>
          </a:xfrm>
          <a:prstGeom prst="straightConnector1">
            <a:avLst/>
          </a:prstGeom>
          <a:ln w="12065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67030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1979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364615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19</a:t>
            </a: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83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284095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199</a:t>
            </a: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8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3591560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2003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693285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2011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5842000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2014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990715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2017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139430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2020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9288145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dirty="0">
                <a:latin typeface="方正粗金陵简体" panose="02000000000000000000" charset="-122"/>
                <a:ea typeface="方正粗金陵简体" panose="02000000000000000000" charset="-122"/>
              </a:rPr>
              <a:t>2023</a:t>
            </a:r>
            <a:endParaRPr lang="zh-CN" altLang="en-US" sz="2400" dirty="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4630" y="4605020"/>
            <a:ext cx="15633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C with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Classes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48435" y="2796540"/>
            <a:ext cx="10433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2262505" y="4605020"/>
            <a:ext cx="17945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98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3432810" y="2796540"/>
            <a:ext cx="17532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03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5772785" y="2796540"/>
            <a:ext cx="16814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14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4358005" y="4605020"/>
            <a:ext cx="18586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11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6724650" y="4605020"/>
            <a:ext cx="16535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17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7932420" y="2796540"/>
            <a:ext cx="15633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20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9022080" y="4605020"/>
            <a:ext cx="16814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23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36380" y="2291080"/>
            <a:ext cx="22606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latin typeface="方正粗金陵简体" panose="02000000000000000000" charset="-122"/>
                <a:ea typeface="方正粗金陵简体" panose="02000000000000000000" charset="-122"/>
              </a:rPr>
              <a:t>We are here</a:t>
            </a:r>
            <a:endParaRPr lang="zh-CN" altLang="en-US" sz="2400" dirty="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10349195" y="2803737"/>
            <a:ext cx="0" cy="680085"/>
          </a:xfrm>
          <a:prstGeom prst="straightConnector1">
            <a:avLst/>
          </a:prstGeom>
          <a:ln w="50800">
            <a:solidFill>
              <a:srgbClr val="A83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V="1">
            <a:off x="1970405" y="3350260"/>
            <a:ext cx="0" cy="307975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6"/>
            </p:custDataLst>
          </p:nvPr>
        </p:nvCxnSpPr>
        <p:spPr>
          <a:xfrm flipV="1">
            <a:off x="4166235" y="3350260"/>
            <a:ext cx="0" cy="307975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17"/>
            </p:custDataLst>
          </p:nvPr>
        </p:nvCxnSpPr>
        <p:spPr>
          <a:xfrm flipV="1">
            <a:off x="6530975" y="3354070"/>
            <a:ext cx="0" cy="307975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18"/>
            </p:custDataLst>
          </p:nvPr>
        </p:nvCxnSpPr>
        <p:spPr>
          <a:xfrm flipV="1">
            <a:off x="8713470" y="3350260"/>
            <a:ext cx="0" cy="307975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19"/>
            </p:custDataLst>
          </p:nvPr>
        </p:nvCxnSpPr>
        <p:spPr>
          <a:xfrm flipV="1">
            <a:off x="11034395" y="3350260"/>
            <a:ext cx="0" cy="307975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>
            <p:custDataLst>
              <p:tags r:id="rId20"/>
            </p:custDataLst>
          </p:nvPr>
        </p:nvCxnSpPr>
        <p:spPr>
          <a:xfrm>
            <a:off x="2935605" y="4329430"/>
            <a:ext cx="0" cy="307975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>
            <p:custDataLst>
              <p:tags r:id="rId21"/>
            </p:custDataLst>
          </p:nvPr>
        </p:nvCxnSpPr>
        <p:spPr>
          <a:xfrm>
            <a:off x="5233035" y="4329430"/>
            <a:ext cx="0" cy="307975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>
            <p:custDataLst>
              <p:tags r:id="rId22"/>
            </p:custDataLst>
          </p:nvPr>
        </p:nvCxnSpPr>
        <p:spPr>
          <a:xfrm>
            <a:off x="7599680" y="4329430"/>
            <a:ext cx="0" cy="307975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>
            <p:custDataLst>
              <p:tags r:id="rId23"/>
            </p:custDataLst>
          </p:nvPr>
        </p:nvCxnSpPr>
        <p:spPr>
          <a:xfrm>
            <a:off x="9827895" y="4329430"/>
            <a:ext cx="0" cy="307975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24"/>
            </p:custDataLst>
          </p:nvPr>
        </p:nvSpPr>
        <p:spPr>
          <a:xfrm>
            <a:off x="10519410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dirty="0">
                <a:latin typeface="方正粗金陵简体" panose="02000000000000000000" charset="-122"/>
                <a:ea typeface="方正粗金陵简体" panose="02000000000000000000" charset="-122"/>
              </a:rPr>
              <a:t>2026</a:t>
            </a:r>
            <a:endParaRPr lang="zh-CN" altLang="en-US" sz="2400" dirty="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25"/>
            </p:custDataLst>
          </p:nvPr>
        </p:nvSpPr>
        <p:spPr>
          <a:xfrm>
            <a:off x="10474325" y="2800350"/>
            <a:ext cx="15633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26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255520" y="982980"/>
            <a:ext cx="6880225" cy="5280660"/>
          </a:xfrm>
        </p:spPr>
        <p:txBody>
          <a:bodyPr/>
          <a:lstStyle/>
          <a:p>
            <a:r>
              <a:rPr lang="en-US" altLang="zh-CN"/>
              <a:t>What does Programming mean to the world?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What does Programming mean to you? 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39150" cy="705485"/>
          </a:xfrm>
        </p:spPr>
        <p:txBody>
          <a:bodyPr/>
          <a:lstStyle/>
          <a:p>
            <a:r>
              <a:rPr lang="en-US" altLang="zh-CN"/>
              <a:t>What does programming mean to ... 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2329180" y="1522095"/>
            <a:ext cx="5839460" cy="36842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Only add features if they solve an actual problem</a:t>
            </a:r>
            <a:endParaRPr lang="zh-CN" altLang="en-US" sz="2800">
              <a:solidFill>
                <a:schemeClr val="tx1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Programmers should be free to choose their own</a:t>
            </a:r>
            <a:r>
              <a:rPr lang="en-US" altLang="zh-CN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style</a:t>
            </a:r>
            <a:endParaRPr lang="zh-CN" altLang="en-US" sz="2800">
              <a:solidFill>
                <a:schemeClr val="tx1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Compartmentalization is key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Allow the programmer full control if they want it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Don</a:t>
            </a:r>
            <a:r>
              <a:rPr lang="en-US" altLang="zh-CN" sz="2800">
                <a:latin typeface="方正粗金陵简体" panose="02000000000000000000" charset="-122"/>
                <a:ea typeface="方正粗金陵简体" panose="02000000000000000000" charset="-122"/>
              </a:rPr>
              <a:t>’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t sacrifice performance except as a last resort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Enforce safety at compile time whenever possible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Design Philosophy of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000" dirty="0">
                <a:latin typeface="方正粗金陵简体" panose="02000000000000000000" charset="-122"/>
                <a:ea typeface="方正粗金陵简体" panose="02000000000000000000" charset="-122"/>
              </a:rPr>
              <a:t>First C++ Program</a:t>
            </a:r>
            <a:endParaRPr lang="zh-CN" altLang="en-US" sz="4000" dirty="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 C++ Program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851025"/>
            <a:ext cx="10968990" cy="3156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First C++ Program: Compare with C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1505" y="1477010"/>
            <a:ext cx="10968990" cy="39046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4000">
                <a:latin typeface="方正粗金陵简体" panose="02000000000000000000" charset="-122"/>
                <a:ea typeface="方正粗金陵简体" panose="02000000000000000000" charset="-122"/>
              </a:rPr>
              <a:t>But...</a:t>
            </a:r>
            <a:r>
              <a:rPr lang="en-US" altLang="zh-CN" sz="4000"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4000">
                <a:latin typeface="方正粗金陵简体" panose="02000000000000000000" charset="-122"/>
                <a:ea typeface="方正粗金陵简体" panose="02000000000000000000" charset="-122"/>
              </a:rPr>
              <a:t>What is C++?</a:t>
            </a:r>
            <a:endParaRPr lang="zh-CN" altLang="en-US" sz="40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300" y="1214120"/>
            <a:ext cx="5372100" cy="4430395"/>
          </a:xfrm>
          <a:ln w="38100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sz="2400">
                <a:latin typeface="Times New Roman" panose="02020503050405090304" charset="0"/>
                <a:cs typeface="Times New Roman" panose="02020503050405090304" charset="0"/>
              </a:rPr>
              <a:t>Basic syntax</a:t>
            </a:r>
            <a:endParaRPr lang="zh-CN" altLang="en-US" sz="2400">
              <a:latin typeface="Times New Roman" panose="02020503050405090304" charset="0"/>
              <a:cs typeface="Times New Roman" panose="02020503050405090304" charset="0"/>
            </a:endParaRPr>
          </a:p>
          <a:p>
            <a:pPr marL="0" indent="0">
              <a:buNone/>
            </a:pPr>
            <a:r>
              <a:rPr lang="zh-CN" altLang="en-US" sz="2400">
                <a:latin typeface="Times New Roman" panose="02020503050405090304" charset="0"/>
                <a:cs typeface="Times New Roman" panose="02020503050405090304" charset="0"/>
              </a:rPr>
              <a:t>- Semicolons at EOL</a:t>
            </a:r>
            <a:endParaRPr lang="zh-CN" altLang="en-US" sz="2400">
              <a:latin typeface="Times New Roman" panose="02020503050405090304" charset="0"/>
              <a:cs typeface="Times New Roman" panose="02020503050405090304" charset="0"/>
            </a:endParaRPr>
          </a:p>
          <a:p>
            <a:pPr marL="0" indent="0">
              <a:buNone/>
            </a:pPr>
            <a:r>
              <a:rPr lang="zh-CN" altLang="en-US" sz="2400">
                <a:latin typeface="Times New Roman" panose="02020503050405090304" charset="0"/>
                <a:cs typeface="Times New Roman" panose="02020503050405090304" charset="0"/>
              </a:rPr>
              <a:t>- Primitive types (ints,doubles etc)</a:t>
            </a:r>
            <a:endParaRPr lang="zh-CN" altLang="en-US" sz="2400">
              <a:latin typeface="Times New Roman" panose="02020503050405090304" charset="0"/>
              <a:cs typeface="Times New Roman" panose="02020503050405090304" charset="0"/>
            </a:endParaRPr>
          </a:p>
          <a:p>
            <a:pPr marL="0" indent="0">
              <a:buNone/>
            </a:pPr>
            <a:r>
              <a:rPr lang="zh-CN" altLang="en-US" sz="2400">
                <a:latin typeface="Times New Roman" panose="02020503050405090304" charset="0"/>
                <a:cs typeface="Times New Roman" panose="02020503050405090304" charset="0"/>
              </a:rPr>
              <a:t>- Basic grammar rules</a:t>
            </a:r>
            <a:endParaRPr lang="zh-CN" altLang="en-US" sz="240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C++: Basic Syntax </a:t>
            </a:r>
            <a:r>
              <a:rPr lang="en-US" altLang="zh-CN"/>
              <a:t>&amp;</a:t>
            </a:r>
            <a:r>
              <a:rPr lang="zh-CN" altLang="en-US"/>
              <a:t> the STL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2610" y="1214120"/>
            <a:ext cx="6436360" cy="44303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glow rad="342900">
              <a:schemeClr val="tx1">
                <a:alpha val="25000"/>
              </a:schemeClr>
            </a:glow>
          </a:effectLst>
        </p:spPr>
        <p:txBody>
          <a:bodyPr wrap="square" rtlCol="0" anchor="t">
            <a:no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cs typeface="Times New Roman" panose="02020503050405090304" charset="0"/>
              </a:rPr>
              <a:t>The STL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503050405090304" charset="0"/>
              <a:cs typeface="Times New Roman" panose="0202050305040509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cs typeface="Times New Roman" panose="02020503050405090304" charset="0"/>
              </a:rPr>
              <a:t>- Tons of general functionality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503050405090304" charset="0"/>
              <a:cs typeface="Times New Roman" panose="0202050305040509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cs typeface="Times New Roman" panose="02020503050405090304" charset="0"/>
              </a:rPr>
              <a:t>- Built in classes like maps, sets,</a:t>
            </a:r>
            <a:r>
              <a:rPr lang="en-US" altLang="zh-CN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cs typeface="Times New Roman" panose="02020503050405090304" charset="0"/>
              </a:rPr>
              <a:t>vectors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503050405090304" charset="0"/>
              <a:cs typeface="Times New Roman" panose="0202050305040509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cs typeface="Times New Roman" panose="02020503050405090304" charset="0"/>
              </a:rPr>
              <a:t>- Accessed through the</a:t>
            </a:r>
            <a:r>
              <a:rPr lang="en-US" altLang="zh-CN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cs typeface="Times New Roman" panose="02020503050405090304" charset="0"/>
              </a:rPr>
              <a:t>namespace std::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503050405090304" charset="0"/>
              <a:cs typeface="Times New Roman" panose="0202050305040509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en-US" altLang="zh-CN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cs typeface="Times New Roman" panose="02020503050405090304" charset="0"/>
              </a:rPr>
              <a:t>- </a:t>
            </a:r>
            <a:r>
              <a:rPr lang="en-US" altLang="zh-CN" sz="2400" spc="150">
                <a:solidFill>
                  <a:srgbClr val="C00000"/>
                </a:solidFill>
                <a:uFillTx/>
                <a:latin typeface="Times New Roman" panose="02020503050405090304" charset="0"/>
                <a:cs typeface="Times New Roman" panose="02020503050405090304" charset="0"/>
              </a:rPr>
              <a:t>Extremely powerful and well-maintained</a:t>
            </a:r>
            <a:endParaRPr lang="en-US" altLang="zh-CN" sz="2400" spc="150">
              <a:solidFill>
                <a:srgbClr val="C00000"/>
              </a:solidFill>
              <a:uFillTx/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>
                <a:latin typeface="方正粗金陵简体" panose="02000000000000000000" charset="-122"/>
                <a:ea typeface="方正粗金陵简体" panose="02000000000000000000" charset="-122"/>
              </a:rPr>
              <a:t>How to learn and practice</a:t>
            </a:r>
            <a:r>
              <a:rPr lang="zh-CN" altLang="en-US" sz="4000">
                <a:latin typeface="方正粗金陵简体" panose="02000000000000000000" charset="-122"/>
                <a:ea typeface="方正粗金陵简体" panose="02000000000000000000" charset="-122"/>
              </a:rPr>
              <a:t>?</a:t>
            </a:r>
            <a:endParaRPr lang="zh-CN" altLang="en-US" sz="40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45210" y="1268730"/>
            <a:ext cx="7801610" cy="4759325"/>
          </a:xfrm>
        </p:spPr>
        <p:txBody>
          <a:bodyPr>
            <a:normAutofit lnSpcReduction="20000"/>
          </a:bodyPr>
          <a:p>
            <a:pPr marL="0" indent="0" algn="l">
              <a:buClrTx/>
              <a:buSzTx/>
              <a:buNone/>
            </a:pPr>
            <a:r>
              <a:rPr lang="zh-CN" altLang="en-US" sz="2800" b="1">
                <a:solidFill>
                  <a:schemeClr val="tx1"/>
                </a:solidFill>
                <a:latin typeface="Times New Roman" panose="02020503050405090304" charset="0"/>
                <a:cs typeface="Times New Roman" panose="02020503050405090304" charset="0"/>
                <a:sym typeface="+mn-ea"/>
              </a:rPr>
              <a:t>-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503050405090304" charset="0"/>
                <a:cs typeface="Times New Roman" panose="02020503050405090304" charset="0"/>
              </a:rPr>
              <a:t>Practice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503050405090304" charset="0"/>
                <a:cs typeface="Times New Roman" panose="02020503050405090304" charset="0"/>
              </a:rPr>
              <a:t> :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503050405090304" charset="0"/>
                <a:cs typeface="Times New Roman" panose="02020503050405090304" charset="0"/>
              </a:rPr>
              <a:t>Library Management System</a:t>
            </a:r>
            <a:endParaRPr lang="zh-CN" altLang="en-US" sz="2800" b="1">
              <a:solidFill>
                <a:schemeClr val="tx1"/>
              </a:solidFill>
              <a:latin typeface="Times New Roman" panose="02020503050405090304" charset="0"/>
              <a:cs typeface="Times New Roman" panose="02020503050405090304" charset="0"/>
            </a:endParaRPr>
          </a:p>
          <a:p>
            <a:pPr marL="0" algn="l">
              <a:buClrTx/>
              <a:buSzTx/>
              <a:buNone/>
            </a:pPr>
            <a:r>
              <a:rPr lang="zh-CN" altLang="en-US" sz="2400">
                <a:latin typeface="Times New Roman" panose="02020503050405090304" charset="0"/>
                <a:cs typeface="Times New Roman" panose="02020503050405090304" charset="0"/>
                <a:sym typeface="+mn-ea"/>
              </a:rPr>
              <a:t>Initial Functionality</a:t>
            </a:r>
            <a:r>
              <a:rPr lang="en-US" altLang="zh-CN" sz="2400">
                <a:latin typeface="Times New Roman" panose="02020503050405090304" charset="0"/>
                <a:cs typeface="Times New Roman" panose="02020503050405090304" charset="0"/>
                <a:sym typeface="+mn-ea"/>
              </a:rPr>
              <a:t> : Basic Information Recording</a:t>
            </a:r>
            <a:endParaRPr lang="en-US" altLang="zh-CN" sz="2400">
              <a:latin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" panose="02020503050405090304" charset="0"/>
                <a:cs typeface="Times New Roman" panose="02020503050405090304" charset="0"/>
                <a:sym typeface="+mn-ea"/>
              </a:rPr>
              <a:t>Title</a:t>
            </a:r>
            <a:endParaRPr lang="en-US" altLang="zh-CN" sz="2400">
              <a:latin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" panose="02020503050405090304" charset="0"/>
                <a:cs typeface="Times New Roman" panose="02020503050405090304" charset="0"/>
                <a:sym typeface="+mn-ea"/>
              </a:rPr>
              <a:t>Author</a:t>
            </a:r>
            <a:endParaRPr lang="en-US" altLang="zh-CN" sz="2400">
              <a:latin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" panose="02020503050405090304" charset="0"/>
                <a:cs typeface="Times New Roman" panose="02020503050405090304" charset="0"/>
                <a:sym typeface="+mn-ea"/>
              </a:rPr>
              <a:t>Book ID</a:t>
            </a:r>
            <a:endParaRPr lang="en-US" altLang="zh-CN" sz="2400">
              <a:latin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" panose="02020503050405090304" charset="0"/>
                <a:cs typeface="Times New Roman" panose="02020503050405090304" charset="0"/>
                <a:sym typeface="+mn-ea"/>
              </a:rPr>
              <a:t>Borrowing Status</a:t>
            </a:r>
            <a:endParaRPr lang="en-US" altLang="zh-CN" sz="2400">
              <a:latin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" panose="02020503050405090304" charset="0"/>
                <a:cs typeface="Times New Roman" panose="02020503050405090304" charset="0"/>
                <a:sym typeface="+mn-ea"/>
              </a:rPr>
              <a:t>……</a:t>
            </a:r>
            <a:endParaRPr lang="zh-CN" altLang="en-US" sz="2400">
              <a:latin typeface="Times New Roman" panose="02020503050405090304" charset="0"/>
              <a:cs typeface="Times New Roman" panose="02020503050405090304" charset="0"/>
              <a:sym typeface="+mn-ea"/>
            </a:endParaRPr>
          </a:p>
          <a:p>
            <a:pPr marL="0" algn="l">
              <a:buClrTx/>
              <a:buSzTx/>
              <a:buFont typeface="Arial" panose="020B0604020202090204" pitchFamily="34" charset="0"/>
              <a:buNone/>
            </a:pPr>
            <a:r>
              <a:rPr lang="en-US" altLang="zh-CN" sz="2800" b="1">
                <a:solidFill>
                  <a:schemeClr val="tx1"/>
                </a:solidFill>
                <a:latin typeface="Times New Roman" panose="02020503050405090304" charset="0"/>
                <a:cs typeface="Times New Roman" panose="02020503050405090304" charset="0"/>
                <a:sym typeface="+mn-ea"/>
              </a:rPr>
              <a:t>-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503050405090304" charset="0"/>
                <a:cs typeface="Times New Roman" panose="02020503050405090304" charset="0"/>
                <a:sym typeface="+mn-ea"/>
              </a:rPr>
              <a:t>Implemented in OOP 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503050405090304" charset="0"/>
                <a:cs typeface="Times New Roman" panose="02020503050405090304" charset="0"/>
                <a:sym typeface="+mn-ea"/>
              </a:rPr>
              <a:t>&amp;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503050405090304" charset="0"/>
                <a:cs typeface="Times New Roman" panose="02020503050405090304" charset="0"/>
                <a:sym typeface="+mn-ea"/>
              </a:rPr>
              <a:t> C</a:t>
            </a:r>
            <a:endParaRPr lang="zh-CN" altLang="en-US" sz="2800" b="1">
              <a:solidFill>
                <a:schemeClr val="tx1"/>
              </a:solidFill>
              <a:latin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Discussion : OOP &amp; POP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/>
          <p:nvPr>
            <p:ph idx="1"/>
            <p:custDataLst>
              <p:tags r:id="rId1"/>
            </p:custDataLst>
          </p:nvPr>
        </p:nvSpPr>
        <p:spPr>
          <a:xfrm>
            <a:off x="1110050" y="1268785"/>
            <a:ext cx="10969200" cy="4759200"/>
          </a:xfrm>
        </p:spPr>
        <p:txBody>
          <a:bodyPr/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 b="1" spc="0">
                <a:solidFill>
                  <a:schemeClr val="tx1"/>
                </a:solidFill>
                <a:latin typeface="Times New Roman" panose="02020503050405090304" charset="0"/>
                <a:cs typeface="Times New Roman" panose="02020503050405090304" charset="0"/>
              </a:rPr>
              <a:t>Extended Functions:</a:t>
            </a:r>
            <a:endParaRPr lang="zh-CN" altLang="en-US" sz="2800" b="1" spc="0">
              <a:solidFill>
                <a:schemeClr val="tx1"/>
              </a:solidFill>
              <a:latin typeface="Times New Roman" panose="02020503050405090304" charset="0"/>
              <a:cs typeface="Times New Roman" panose="02020503050405090304" charset="0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rgbClr val="C00000"/>
                </a:solidFill>
                <a:latin typeface="Times New Roman" panose="02020503050405090304" charset="0"/>
                <a:cs typeface="Times New Roman" panose="02020503050405090304" charset="0"/>
              </a:rPr>
              <a:t>Borrowing Books</a:t>
            </a:r>
            <a:endParaRPr lang="zh-CN" altLang="en-US" sz="2400">
              <a:solidFill>
                <a:srgbClr val="C00000"/>
              </a:solidFill>
              <a:latin typeface="Times New Roman" panose="02020503050405090304" charset="0"/>
              <a:cs typeface="Times New Roman" panose="02020503050405090304" charset="0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rgbClr val="C00000"/>
                </a:solidFill>
                <a:latin typeface="Times New Roman" panose="02020503050405090304" charset="0"/>
                <a:cs typeface="Times New Roman" panose="02020503050405090304" charset="0"/>
              </a:rPr>
              <a:t>Add Book Type</a:t>
            </a:r>
            <a:r>
              <a:rPr lang="en-US" altLang="zh-CN" sz="2400">
                <a:solidFill>
                  <a:srgbClr val="C00000"/>
                </a:solidFill>
                <a:latin typeface="Times New Roman" panose="02020503050405090304" charset="0"/>
                <a:cs typeface="Times New Roman" panose="02020503050405090304" charset="0"/>
              </a:rPr>
              <a:t>:  "Novel" "Textbook"</a:t>
            </a:r>
            <a:endParaRPr lang="en-US" altLang="zh-CN" sz="2400">
              <a:solidFill>
                <a:srgbClr val="C00000"/>
              </a:solidFill>
              <a:latin typeface="Times New Roman" panose="02020503050405090304" charset="0"/>
              <a:cs typeface="Times New Roman" panose="02020503050405090304" charset="0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" panose="02020503050405090304" charset="0"/>
                <a:cs typeface="Times New Roman" panose="02020503050405090304" charset="0"/>
              </a:rPr>
              <a:t>Returning Books</a:t>
            </a:r>
            <a:endParaRPr lang="en-US" altLang="zh-CN" sz="2400">
              <a:latin typeface="Times New Roman" panose="02020503050405090304" charset="0"/>
              <a:cs typeface="Times New Roman" panose="02020503050405090304" charset="0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" panose="02020503050405090304" charset="0"/>
                <a:cs typeface="Times New Roman" panose="02020503050405090304" charset="0"/>
              </a:rPr>
              <a:t>Purchase of Books</a:t>
            </a:r>
            <a:endParaRPr lang="en-US" altLang="zh-CN" sz="2400">
              <a:latin typeface="Times New Roman" panose="02020503050405090304" charset="0"/>
              <a:cs typeface="Times New Roman" panose="02020503050405090304" charset="0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" panose="02020503050405090304" charset="0"/>
                <a:cs typeface="Times New Roman" panose="02020503050405090304" charset="0"/>
              </a:rPr>
              <a:t>Delete</a:t>
            </a:r>
            <a:endParaRPr lang="en-US" altLang="zh-CN" sz="2400">
              <a:latin typeface="Times New Roman" panose="02020503050405090304" charset="0"/>
              <a:cs typeface="Times New Roman" panose="02020503050405090304" charset="0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" panose="02020503050405090304" charset="0"/>
                <a:cs typeface="Times New Roman" panose="02020503050405090304" charset="0"/>
              </a:rPr>
              <a:t>……</a:t>
            </a:r>
            <a:endParaRPr lang="zh-CN" altLang="en-US" sz="240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Discussion : OOP &amp; POP</a:t>
            </a:r>
            <a:endParaRPr lang="zh-CN" altLang="en-US" dirty="0"/>
          </a:p>
        </p:txBody>
      </p:sp>
      <p:pic>
        <p:nvPicPr>
          <p:cNvPr id="10" name="图片 9" descr="202782613&amp;pky91202782613&amp;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7090" y="1378585"/>
            <a:ext cx="3596005" cy="41014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/>
          <p:nvPr>
            <p:ph idx="1"/>
            <p:custDataLst>
              <p:tags r:id="rId1"/>
            </p:custDataLst>
          </p:nvPr>
        </p:nvSpPr>
        <p:spPr>
          <a:xfrm>
            <a:off x="762000" y="1434465"/>
            <a:ext cx="10668000" cy="4759325"/>
          </a:xfrm>
        </p:spPr>
        <p:txBody>
          <a:bodyPr>
            <a:normAutofit/>
          </a:bodyPr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 b="1" spc="0">
                <a:solidFill>
                  <a:schemeClr val="tx1"/>
                </a:solidFill>
                <a:latin typeface="Times New Roman" panose="02020503050405090304" charset="0"/>
                <a:cs typeface="Times New Roman" panose="02020503050405090304" charset="0"/>
              </a:rPr>
              <a:t>Problems that may be found:</a:t>
            </a:r>
            <a:endParaRPr lang="zh-CN" altLang="en-US" sz="2800" b="1" spc="0">
              <a:solidFill>
                <a:schemeClr val="tx1"/>
              </a:solidFill>
              <a:latin typeface="Times New Roman" panose="02020503050405090304" charset="0"/>
              <a:cs typeface="Times New Roman" panose="02020503050405090304" charset="0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" panose="02020503050405090304" charset="0"/>
                <a:cs typeface="Times New Roman" panose="02020503050405090304" charset="0"/>
              </a:rPr>
              <a:t>The increasing number of functions leads to a complex code structure.</a:t>
            </a:r>
            <a:endParaRPr lang="zh-CN" altLang="en-US" sz="2400">
              <a:latin typeface="Times New Roman" panose="02020503050405090304" charset="0"/>
              <a:cs typeface="Times New Roman" panose="02020503050405090304" charset="0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" panose="02020503050405090304" charset="0"/>
                <a:cs typeface="Times New Roman" panose="02020503050405090304" charset="0"/>
              </a:rPr>
              <a:t>Frequent modification of existing functions increases the risk of errors.</a:t>
            </a:r>
            <a:endParaRPr lang="zh-CN" altLang="en-US" sz="2400">
              <a:latin typeface="Times New Roman" panose="02020503050405090304" charset="0"/>
              <a:cs typeface="Times New Roman" panose="02020503050405090304" charset="0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" panose="02020503050405090304" charset="0"/>
                <a:cs typeface="Times New Roman" panose="02020503050405090304" charset="0"/>
              </a:rPr>
              <a:t>Code redundancy, poor maintainability</a:t>
            </a:r>
            <a:endParaRPr lang="zh-CN" altLang="en-US" sz="2400">
              <a:latin typeface="Times New Roman" panose="02020503050405090304" charset="0"/>
              <a:cs typeface="Times New Roman" panose="02020503050405090304" charset="0"/>
            </a:endParaRPr>
          </a:p>
          <a:p>
            <a:pPr marL="1143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" panose="02020503050405090304" charset="0"/>
                <a:cs typeface="Times New Roman" panose="02020503050405090304" charset="0"/>
              </a:rPr>
              <a:t>.……</a:t>
            </a:r>
            <a:endParaRPr lang="zh-CN" altLang="en-US" sz="2400">
              <a:latin typeface="Times New Roman" panose="02020503050405090304" charset="0"/>
              <a:cs typeface="Times New Roman" panose="02020503050405090304" charset="0"/>
            </a:endParaRPr>
          </a:p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2800" b="1" spc="0">
              <a:solidFill>
                <a:schemeClr val="tx1"/>
              </a:solidFill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en-US" altLang="zh-CN" dirty="0">
                <a:sym typeface="+mn-ea"/>
              </a:rPr>
              <a:t>Discussion : OOP &amp; POP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9445" y="463740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800" b="1">
                <a:solidFill>
                  <a:srgbClr val="C00000"/>
                </a:solidFill>
                <a:latin typeface="Times New Roman" panose="02020503050405090304" charset="0"/>
                <a:cs typeface="Times New Roman" panose="02020503050405090304" charset="0"/>
                <a:sym typeface="+mn-ea"/>
              </a:rPr>
              <a:t>That's why we need OOP!</a:t>
            </a:r>
            <a:endParaRPr lang="zh-CN" altLang="en-US" sz="2800" b="1">
              <a:solidFill>
                <a:srgbClr val="C00000"/>
              </a:solidFill>
              <a:latin typeface="Times New Roman" panose="02020503050405090304" charset="0"/>
              <a:cs typeface="Times New Roman" panose="020205030504050903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39150" cy="705485"/>
          </a:xfrm>
        </p:spPr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oding with AI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E6E9F0">
                  <a:alpha val="100000"/>
                </a:srgbClr>
              </a:clrFrom>
              <a:clrTo>
                <a:srgbClr val="E6E9F0">
                  <a:alpha val="100000"/>
                  <a:alpha val="0"/>
                </a:srgbClr>
              </a:clrTo>
            </a:clrChange>
          </a:blip>
          <a:srcRect l="12431" t="67764" r="14460" b="14896"/>
          <a:stretch>
            <a:fillRect/>
          </a:stretch>
        </p:blipFill>
        <p:spPr>
          <a:xfrm>
            <a:off x="4953635" y="2077720"/>
            <a:ext cx="2700020" cy="855980"/>
          </a:xfrm>
          <a:prstGeom prst="rect">
            <a:avLst/>
          </a:prstGeom>
        </p:spPr>
      </p:pic>
      <p:pic>
        <p:nvPicPr>
          <p:cNvPr id="9" name="626_1740238787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0970" y="1350010"/>
            <a:ext cx="3018155" cy="4914265"/>
          </a:xfrm>
          <a:prstGeom prst="rect">
            <a:avLst/>
          </a:prstGeom>
        </p:spPr>
      </p:pic>
      <p:pic>
        <p:nvPicPr>
          <p:cNvPr id="10" name="627_1740239293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37785" y="3163570"/>
            <a:ext cx="5368290" cy="27800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53635" y="143764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Do we still need people to write code?</a:t>
            </a:r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">
            <a:clrChange>
              <a:clrFrom>
                <a:srgbClr val="E6E9F0">
                  <a:alpha val="100000"/>
                </a:srgbClr>
              </a:clrFrom>
              <a:clrTo>
                <a:srgbClr val="E6E9F0">
                  <a:alpha val="100000"/>
                  <a:alpha val="0"/>
                </a:srgbClr>
              </a:clrTo>
            </a:clrChange>
          </a:blip>
          <a:srcRect l="12431" t="49807" r="14460" b="33869"/>
          <a:stretch>
            <a:fillRect/>
          </a:stretch>
        </p:blipFill>
        <p:spPr>
          <a:xfrm>
            <a:off x="7795895" y="2127885"/>
            <a:ext cx="2700020" cy="8058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82575" y="2258695"/>
            <a:ext cx="11851640" cy="109982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4800"/>
              <a:t>Coding to make the world better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lstStyle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063230" cy="705485"/>
          </a:xfrm>
        </p:spPr>
        <p:txBody>
          <a:bodyPr>
            <a:normAutofit/>
          </a:bodyPr>
          <a:lstStyle/>
          <a:p>
            <a:r>
              <a:rPr lang="en-US" altLang="zh-CN"/>
              <a:t>The programming languages in the world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390" y="858520"/>
            <a:ext cx="8999220" cy="1874520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4984750" y="2886075"/>
          <a:ext cx="335407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4070"/>
              </a:tblGrid>
              <a:tr h="2641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Ruby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Javascript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Python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Java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C++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  <a:alpha val="65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C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Assembly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  <a:alpha val="89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Machine Code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3361055" y="2969260"/>
            <a:ext cx="1299210" cy="3505835"/>
            <a:chOff x="5293" y="4676"/>
            <a:chExt cx="2046" cy="5521"/>
          </a:xfrm>
        </p:grpSpPr>
        <p:cxnSp>
          <p:nvCxnSpPr>
            <p:cNvPr id="10" name="直接箭头连接符 9"/>
            <p:cNvCxnSpPr/>
            <p:nvPr>
              <p:custDataLst>
                <p:tags r:id="rId3"/>
              </p:custDataLst>
            </p:nvPr>
          </p:nvCxnSpPr>
          <p:spPr>
            <a:xfrm flipV="1">
              <a:off x="7339" y="4676"/>
              <a:ext cx="0" cy="3192"/>
            </a:xfrm>
            <a:prstGeom prst="straightConnector1">
              <a:avLst/>
            </a:prstGeom>
            <a:ln w="79375" cmpd="sng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5293" y="5975"/>
              <a:ext cx="1628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>
                  <a:latin typeface="方正粗金陵简体" panose="02000000000000000000" charset="-122"/>
                  <a:ea typeface="方正粗金陵简体" panose="02000000000000000000" charset="-122"/>
                </a:rPr>
                <a:t>High</a:t>
              </a:r>
              <a:endParaRPr lang="zh-CN" altLang="en-US" sz="2400">
                <a:latin typeface="方正粗金陵简体" panose="02000000000000000000" charset="-122"/>
                <a:ea typeface="方正粗金陵简体" panose="02000000000000000000" charset="-122"/>
              </a:endParaRPr>
            </a:p>
            <a:p>
              <a:r>
                <a:rPr lang="zh-CN" altLang="en-US" sz="2400">
                  <a:latin typeface="方正粗金陵简体" panose="02000000000000000000" charset="-122"/>
                  <a:ea typeface="方正粗金陵简体" panose="02000000000000000000" charset="-122"/>
                </a:rPr>
                <a:t>Level</a:t>
              </a:r>
              <a:endParaRPr lang="zh-CN" altLang="en-US" sz="2400">
                <a:latin typeface="方正粗金陵简体" panose="02000000000000000000" charset="-122"/>
                <a:ea typeface="方正粗金陵简体" panose="02000000000000000000" charset="-122"/>
              </a:endParaRPr>
            </a:p>
          </p:txBody>
        </p:sp>
        <p:cxnSp>
          <p:nvCxnSpPr>
            <p:cNvPr id="12" name="直接箭头连接符 11"/>
            <p:cNvCxnSpPr/>
            <p:nvPr>
              <p:custDataLst>
                <p:tags r:id="rId5"/>
              </p:custDataLst>
            </p:nvPr>
          </p:nvCxnSpPr>
          <p:spPr>
            <a:xfrm>
              <a:off x="7339" y="8393"/>
              <a:ext cx="0" cy="1804"/>
            </a:xfrm>
            <a:prstGeom prst="straightConnector1">
              <a:avLst/>
            </a:prstGeom>
            <a:ln w="79375" cmpd="sng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5293" y="8393"/>
              <a:ext cx="1628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>
                  <a:latin typeface="方正粗金陵简体" panose="02000000000000000000" charset="-122"/>
                  <a:ea typeface="方正粗金陵简体" panose="02000000000000000000" charset="-122"/>
                </a:rPr>
                <a:t>Low</a:t>
              </a:r>
              <a:endParaRPr lang="en-US" altLang="zh-CN" sz="2400">
                <a:latin typeface="方正粗金陵简体" panose="02000000000000000000" charset="-122"/>
                <a:ea typeface="方正粗金陵简体" panose="02000000000000000000" charset="-122"/>
              </a:endParaRPr>
            </a:p>
            <a:p>
              <a:r>
                <a:rPr lang="zh-CN" altLang="en-US" sz="2400">
                  <a:latin typeface="方正粗金陵简体" panose="02000000000000000000" charset="-122"/>
                  <a:ea typeface="方正粗金陵简体" panose="02000000000000000000" charset="-122"/>
                </a:rPr>
                <a:t>Level</a:t>
              </a:r>
              <a:endParaRPr lang="zh-CN" altLang="en-US" sz="2400">
                <a:latin typeface="方正粗金陵简体" panose="02000000000000000000" charset="-122"/>
                <a:ea typeface="方正粗金陵简体" panose="02000000000000000000" charset="-122"/>
              </a:endParaRPr>
            </a:p>
          </p:txBody>
        </p: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 language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Features-of-C-Programming-Langu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130" y="742950"/>
            <a:ext cx="8582025" cy="52806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2420" y="6066155"/>
            <a:ext cx="9422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https://help.rerfindia.org/lib-html/c-lang-tutorial/intro-feature-c/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34010" y="1209675"/>
            <a:ext cx="7950835" cy="4133215"/>
          </a:xfrm>
        </p:spPr>
        <p:txBody>
          <a:bodyPr>
            <a:noAutofit/>
          </a:bodyPr>
          <a:lstStyle/>
          <a:p>
            <a:pPr marL="0" indent="0" algn="l">
              <a:lnSpc>
                <a:spcPct val="90000"/>
              </a:lnSpc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An </a:t>
            </a:r>
            <a:r>
              <a:rPr lang="zh-CN" altLang="en-US" sz="2800" b="1">
                <a:solidFill>
                  <a:srgbClr val="FF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interpreted language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 is a programming language that is generally interpreted, without compiling a program into machine instructions. It is one where the instructions are not directly executed by the target machine, but instead, read and executed by some other program. 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 algn="l">
              <a:lnSpc>
                <a:spcPct val="90000"/>
              </a:lnSpc>
              <a:buNone/>
            </a:pP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Interpreted language ranges – JavaScript, Perl, Python, BASIC, etc. 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2077065" cy="705485"/>
          </a:xfrm>
        </p:spPr>
        <p:txBody>
          <a:bodyPr/>
          <a:lstStyle/>
          <a:p>
            <a:r>
              <a:rPr lang="zh-CN" altLang="en-US"/>
              <a:t>Interpreted Language</a:t>
            </a:r>
            <a:r>
              <a:rPr lang="en-US" altLang="zh-CN"/>
              <a:t> vs. </a:t>
            </a:r>
            <a:r>
              <a:rPr lang="zh-CN" altLang="en-US">
                <a:sym typeface="+mn-ea"/>
              </a:rPr>
              <a:t>Compiled Language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541385" y="866775"/>
            <a:ext cx="2190750" cy="5562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384540" y="890905"/>
            <a:ext cx="2933700" cy="520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54965" y="1506855"/>
            <a:ext cx="81407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A </a:t>
            </a:r>
            <a:r>
              <a:rPr lang="zh-CN" altLang="en-US" sz="2800" b="1" spc="150">
                <a:solidFill>
                  <a:srgbClr val="FF0000"/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compiled language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 is a programming language that is generally compiled and not interpreted. It is one where the program, once compiled, is expressed in the instructions of the target machine; this machine code is undecipherable by humans. 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algn="l"/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algn="l"/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Types of compiled language – C, C++, C#, CLEO, COBOL, etc. 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4300" y="0"/>
            <a:ext cx="12077065" cy="705485"/>
          </a:xfrm>
        </p:spPr>
        <p:txBody>
          <a:bodyPr/>
          <a:lstStyle/>
          <a:p>
            <a:r>
              <a:rPr lang="zh-CN" altLang="en-US"/>
              <a:t>Interpreted Language</a:t>
            </a:r>
            <a:r>
              <a:rPr lang="en-US" altLang="zh-CN"/>
              <a:t> vs. </a:t>
            </a:r>
            <a:r>
              <a:rPr lang="zh-CN" altLang="en-US">
                <a:sym typeface="+mn-ea"/>
              </a:rPr>
              <a:t>Compiled Language</a:t>
            </a:r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0870" y="705540"/>
          <a:ext cx="12124055" cy="52120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56285"/>
                <a:gridCol w="4469130"/>
                <a:gridCol w="6898640"/>
              </a:tblGrid>
              <a:tr h="212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NO.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COMPILED LANGUAGE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INTERPRETED LANGUAGE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  <a:tr h="212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A compiled language is a programming language whose implementations are typically compilers and not interpreters.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An interpreted language is a programming language whose implementations execute instructions directly and freely, without previously compiling a program into machine-language instructions.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</a:tr>
              <a:tr h="212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2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 this language, once the program is compiled it is expressed in the instructions of the target machine.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While in this language, the instructions are not directly executed 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by the target machine.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</a:tr>
              <a:tr h="212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3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There are at least two steps to get from source code to execution.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There is only one step to get from source code to execution.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</a:tr>
              <a:tr h="212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4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 this language, compiled programs run faster than interpreted programs.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While in this language, interpreted programs can be modified 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while the program is running.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</a:tr>
              <a:tr h="212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5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 this language, compilation errors prevent the code from compiling.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 this languages, all the debugging occurs at run-time.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</a:tr>
              <a:tr h="212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6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The code of compiled language can be executed directly by the computer’s CPU.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A program written in an interpreted language is not compiled, 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it is interpreted.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</a:tr>
              <a:tr h="212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7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This language delivers better performance.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This language delivers relatively slower performance.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</a:tr>
              <a:tr h="2124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8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Example of compiled language 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 C, C++, C#, CLEO, COBOL, etc.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Example of Interpreted language 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 JavaScript, Perl, Python, BASIC, etc.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264015" cy="70548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Difference between Compiled and Interpreted Language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TABLE_ENDDRAG_ORIGIN_RECT" val="264*233"/>
  <p:tag name="TABLE_ENDDRAG_RECT" val="144*150*264*233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4.xml><?xml version="1.0" encoding="utf-8"?>
<p:tagLst xmlns:p="http://schemas.openxmlformats.org/presentationml/2006/main">
  <p:tag name="KSO_WPP_MARK_KEY" val="37753593-3093-430c-9299-ff37dae80525"/>
  <p:tag name="COMMONDATA" val="eyJoZGlkIjoiYWIyODVkNDAxOGViODdkZDNiNzdlYjYyOGRkZTFkNzMifQ==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TABLE_ENDDRAG_ORIGIN_RECT" val="264*233"/>
  <p:tag name="TABLE_ENDDRAG_RECT" val="144*150*264*233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UNIT_TABLE_BEAUTIFY" val="smartTable{019e70d3-4f4a-4880-86ab-9b4f85309e6a}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TABLE_BEAUTIFY" val="smartTable{2c4799c1-81c6-44c7-a80e-0323f404bed1}"/>
  <p:tag name="TABLE_ENDDRAG_ORIGIN_RECT" val="734*443"/>
  <p:tag name="TABLE_ENDDRAG_RECT" val="94*65*734*443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ABLE_BEAUTIFY" val="smartTable{e2f49166-9069-416a-ad38-b5ad57e864ea}"/>
  <p:tag name="TABLE_ENDDRAG_ORIGIN_RECT" val="583*205"/>
  <p:tag name="TABLE_ENDDRAG_RECT" val="15*163*583*205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7626</Words>
  <Application>WPS 演示</Application>
  <PresentationFormat>宽屏</PresentationFormat>
  <Paragraphs>623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Arial</vt:lpstr>
      <vt:lpstr>宋体</vt:lpstr>
      <vt:lpstr>Wingdings</vt:lpstr>
      <vt:lpstr>Wingdings</vt:lpstr>
      <vt:lpstr>Times New Roman</vt:lpstr>
      <vt:lpstr>方正粗金陵简体</vt:lpstr>
      <vt:lpstr>冬青黑体简体中文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微软雅黑</vt:lpstr>
      <vt:lpstr>Office 主题​​</vt:lpstr>
      <vt:lpstr>Object Oriented Programming—C++ Lecture 1:  Introduction</vt:lpstr>
      <vt:lpstr>PowerPoint 演示文稿</vt:lpstr>
      <vt:lpstr>What does programming mean to ... </vt:lpstr>
      <vt:lpstr>What does programming mean to ... </vt:lpstr>
      <vt:lpstr>The programming languages in the world</vt:lpstr>
      <vt:lpstr>C language</vt:lpstr>
      <vt:lpstr>Interpreted Language vs. Compiled Language </vt:lpstr>
      <vt:lpstr>Interpreted Language vs. Compiled Language </vt:lpstr>
      <vt:lpstr>Difference between Compiled and Interpreted Language</vt:lpstr>
      <vt:lpstr>The 4 Stages of C Compilation</vt:lpstr>
      <vt:lpstr>PowerPoint 演示文稿</vt:lpstr>
      <vt:lpstr>Purpose of this course</vt:lpstr>
      <vt:lpstr>Teaching team</vt:lpstr>
      <vt:lpstr>Course Overview</vt:lpstr>
      <vt:lpstr>Course Grade Composition</vt:lpstr>
      <vt:lpstr>Reader</vt:lpstr>
      <vt:lpstr>PowerPoint 演示文稿</vt:lpstr>
      <vt:lpstr>Why C++?</vt:lpstr>
      <vt:lpstr>Why C++?</vt:lpstr>
      <vt:lpstr>PowerPoint 演示文稿</vt:lpstr>
      <vt:lpstr>C++ History: Assembly</vt:lpstr>
      <vt:lpstr>C++ History: Assembly</vt:lpstr>
      <vt:lpstr>C++ History: Assembly</vt:lpstr>
      <vt:lpstr>C++ History: Assembly</vt:lpstr>
      <vt:lpstr>Next in C++ History</vt:lpstr>
      <vt:lpstr>C++ History: Invention of C</vt:lpstr>
      <vt:lpstr>C++ History: Invention of C</vt:lpstr>
      <vt:lpstr>C++ History: Welcome to C++!</vt:lpstr>
      <vt:lpstr>C++ History: Evolution of C++</vt:lpstr>
      <vt:lpstr>Design Philosophy of C++</vt:lpstr>
      <vt:lpstr>PowerPoint 演示文稿</vt:lpstr>
      <vt:lpstr>First C++ Program</vt:lpstr>
      <vt:lpstr>First C++ Program: Compare with C</vt:lpstr>
      <vt:lpstr>PowerPoint 演示文稿</vt:lpstr>
      <vt:lpstr>C++: Basic Syntax &amp; the STL</vt:lpstr>
      <vt:lpstr>PowerPoint 演示文稿</vt:lpstr>
      <vt:lpstr>Discussion : OOP &amp; POP</vt:lpstr>
      <vt:lpstr>Discussion : OOP &amp; POP</vt:lpstr>
      <vt:lpstr>Discussion : OOP &amp; POP</vt:lpstr>
      <vt:lpstr>Coding to make the world better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淮安</cp:lastModifiedBy>
  <cp:revision>314</cp:revision>
  <dcterms:created xsi:type="dcterms:W3CDTF">2025-02-22T15:51:12Z</dcterms:created>
  <dcterms:modified xsi:type="dcterms:W3CDTF">2025-02-22T15:51:12Z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6955FAFFA29245018A71943C9E250681</vt:lpwstr>
  </property>
</Properties>
</file>